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313" r:id="rId3"/>
    <p:sldId id="314" r:id="rId4"/>
    <p:sldId id="403" r:id="rId5"/>
    <p:sldId id="570" r:id="rId6"/>
    <p:sldId id="542" r:id="rId7"/>
    <p:sldId id="543" r:id="rId8"/>
    <p:sldId id="544" r:id="rId9"/>
    <p:sldId id="546" r:id="rId10"/>
    <p:sldId id="547" r:id="rId11"/>
    <p:sldId id="555" r:id="rId12"/>
    <p:sldId id="556" r:id="rId13"/>
    <p:sldId id="557" r:id="rId14"/>
    <p:sldId id="558" r:id="rId15"/>
    <p:sldId id="559" r:id="rId16"/>
    <p:sldId id="560" r:id="rId17"/>
    <p:sldId id="561" r:id="rId18"/>
    <p:sldId id="562" r:id="rId19"/>
    <p:sldId id="563" r:id="rId20"/>
    <p:sldId id="564" r:id="rId21"/>
    <p:sldId id="565" r:id="rId22"/>
    <p:sldId id="566" r:id="rId23"/>
    <p:sldId id="567" r:id="rId24"/>
    <p:sldId id="568" r:id="rId25"/>
    <p:sldId id="569" r:id="rId26"/>
    <p:sldId id="274" r:id="rId27"/>
    <p:sldId id="298" r:id="rId28"/>
    <p:sldId id="29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712" autoAdjust="0"/>
  </p:normalViewPr>
  <p:slideViewPr>
    <p:cSldViewPr>
      <p:cViewPr varScale="1">
        <p:scale>
          <a:sx n="66" d="100"/>
          <a:sy n="66" d="100"/>
        </p:scale>
        <p:origin x="36" y="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ttman, Barry" userId="bff186cd-6ce8-41ba-8e8c-e85cdef216de" providerId="ADAL" clId="{5ACE3830-84D2-4A8F-ABC1-8266ECA17069}"/>
    <pc:docChg chg="custSel addSld delSld modSld">
      <pc:chgData name="Wittman, Barry" userId="bff186cd-6ce8-41ba-8e8c-e85cdef216de" providerId="ADAL" clId="{5ACE3830-84D2-4A8F-ABC1-8266ECA17069}" dt="2026-09-02T14:13:52.668" v="204"/>
      <pc:docMkLst>
        <pc:docMk/>
      </pc:docMkLst>
      <pc:sldChg chg="modSp">
        <pc:chgData name="Wittman, Barry" userId="bff186cd-6ce8-41ba-8e8c-e85cdef216de" providerId="ADAL" clId="{5ACE3830-84D2-4A8F-ABC1-8266ECA17069}" dt="2026-09-02T14:04:57.052" v="6" actId="20577"/>
        <pc:sldMkLst>
          <pc:docMk/>
          <pc:sldMk cId="0" sldId="256"/>
        </pc:sldMkLst>
        <pc:spChg chg="mod">
          <ac:chgData name="Wittman, Barry" userId="bff186cd-6ce8-41ba-8e8c-e85cdef216de" providerId="ADAL" clId="{5ACE3830-84D2-4A8F-ABC1-8266ECA17069}" dt="2026-09-02T14:04:57.052" v="6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Anim">
        <pc:chgData name="Wittman, Barry" userId="bff186cd-6ce8-41ba-8e8c-e85cdef216de" providerId="ADAL" clId="{5ACE3830-84D2-4A8F-ABC1-8266ECA17069}" dt="2026-09-02T14:06:44.360" v="121" actId="113"/>
        <pc:sldMkLst>
          <pc:docMk/>
          <pc:sldMk cId="0" sldId="297"/>
        </pc:sldMkLst>
        <pc:spChg chg="mod">
          <ac:chgData name="Wittman, Barry" userId="bff186cd-6ce8-41ba-8e8c-e85cdef216de" providerId="ADAL" clId="{5ACE3830-84D2-4A8F-ABC1-8266ECA17069}" dt="2026-09-02T14:06:44.360" v="121" actId="113"/>
          <ac:spMkLst>
            <pc:docMk/>
            <pc:sldMk cId="0" sldId="297"/>
            <ac:spMk id="5" creationId="{00000000-0000-0000-0000-000000000000}"/>
          </ac:spMkLst>
        </pc:spChg>
      </pc:sldChg>
      <pc:sldChg chg="modSp modAnim">
        <pc:chgData name="Wittman, Barry" userId="bff186cd-6ce8-41ba-8e8c-e85cdef216de" providerId="ADAL" clId="{5ACE3830-84D2-4A8F-ABC1-8266ECA17069}" dt="2026-09-02T14:05:34.996" v="48" actId="20577"/>
        <pc:sldMkLst>
          <pc:docMk/>
          <pc:sldMk cId="0" sldId="298"/>
        </pc:sldMkLst>
        <pc:spChg chg="mod">
          <ac:chgData name="Wittman, Barry" userId="bff186cd-6ce8-41ba-8e8c-e85cdef216de" providerId="ADAL" clId="{5ACE3830-84D2-4A8F-ABC1-8266ECA17069}" dt="2026-09-02T14:05:34.996" v="48" actId="20577"/>
          <ac:spMkLst>
            <pc:docMk/>
            <pc:sldMk cId="0" sldId="298"/>
            <ac:spMk id="3" creationId="{00000000-0000-0000-0000-000000000000}"/>
          </ac:spMkLst>
        </pc:spChg>
      </pc:sldChg>
      <pc:sldChg chg="del">
        <pc:chgData name="Wittman, Barry" userId="bff186cd-6ce8-41ba-8e8c-e85cdef216de" providerId="ADAL" clId="{5ACE3830-84D2-4A8F-ABC1-8266ECA17069}" dt="2026-09-02T14:05:06.519" v="7" actId="2696"/>
        <pc:sldMkLst>
          <pc:docMk/>
          <pc:sldMk cId="0" sldId="323"/>
        </pc:sldMkLst>
      </pc:sldChg>
      <pc:sldChg chg="del">
        <pc:chgData name="Wittman, Barry" userId="bff186cd-6ce8-41ba-8e8c-e85cdef216de" providerId="ADAL" clId="{5ACE3830-84D2-4A8F-ABC1-8266ECA17069}" dt="2026-09-02T14:05:24.579" v="15" actId="2696"/>
        <pc:sldMkLst>
          <pc:docMk/>
          <pc:sldMk cId="3414733429" sldId="524"/>
        </pc:sldMkLst>
      </pc:sldChg>
      <pc:sldChg chg="add del">
        <pc:chgData name="Wittman, Barry" userId="bff186cd-6ce8-41ba-8e8c-e85cdef216de" providerId="ADAL" clId="{5ACE3830-84D2-4A8F-ABC1-8266ECA17069}" dt="2026-09-02T14:08:05.867" v="191" actId="2696"/>
        <pc:sldMkLst>
          <pc:docMk/>
          <pc:sldMk cId="2907044673" sldId="541"/>
        </pc:sldMkLst>
      </pc:sldChg>
      <pc:sldChg chg="add">
        <pc:chgData name="Wittman, Barry" userId="bff186cd-6ce8-41ba-8e8c-e85cdef216de" providerId="ADAL" clId="{5ACE3830-84D2-4A8F-ABC1-8266ECA17069}" dt="2026-09-02T14:07:22.774" v="122"/>
        <pc:sldMkLst>
          <pc:docMk/>
          <pc:sldMk cId="2088720239" sldId="542"/>
        </pc:sldMkLst>
      </pc:sldChg>
      <pc:sldChg chg="add">
        <pc:chgData name="Wittman, Barry" userId="bff186cd-6ce8-41ba-8e8c-e85cdef216de" providerId="ADAL" clId="{5ACE3830-84D2-4A8F-ABC1-8266ECA17069}" dt="2026-09-02T14:07:22.774" v="122"/>
        <pc:sldMkLst>
          <pc:docMk/>
          <pc:sldMk cId="283930733" sldId="543"/>
        </pc:sldMkLst>
      </pc:sldChg>
      <pc:sldChg chg="add">
        <pc:chgData name="Wittman, Barry" userId="bff186cd-6ce8-41ba-8e8c-e85cdef216de" providerId="ADAL" clId="{5ACE3830-84D2-4A8F-ABC1-8266ECA17069}" dt="2026-09-02T14:07:22.774" v="122"/>
        <pc:sldMkLst>
          <pc:docMk/>
          <pc:sldMk cId="1304451559" sldId="544"/>
        </pc:sldMkLst>
      </pc:sldChg>
      <pc:sldChg chg="add del">
        <pc:chgData name="Wittman, Barry" userId="bff186cd-6ce8-41ba-8e8c-e85cdef216de" providerId="ADAL" clId="{5ACE3830-84D2-4A8F-ABC1-8266ECA17069}" dt="2026-09-02T14:08:28.654" v="192" actId="2696"/>
        <pc:sldMkLst>
          <pc:docMk/>
          <pc:sldMk cId="1045097775" sldId="545"/>
        </pc:sldMkLst>
      </pc:sldChg>
      <pc:sldChg chg="add">
        <pc:chgData name="Wittman, Barry" userId="bff186cd-6ce8-41ba-8e8c-e85cdef216de" providerId="ADAL" clId="{5ACE3830-84D2-4A8F-ABC1-8266ECA17069}" dt="2026-09-02T14:07:22.774" v="122"/>
        <pc:sldMkLst>
          <pc:docMk/>
          <pc:sldMk cId="3834427848" sldId="546"/>
        </pc:sldMkLst>
      </pc:sldChg>
      <pc:sldChg chg="add">
        <pc:chgData name="Wittman, Barry" userId="bff186cd-6ce8-41ba-8e8c-e85cdef216de" providerId="ADAL" clId="{5ACE3830-84D2-4A8F-ABC1-8266ECA17069}" dt="2026-09-02T14:07:22.774" v="122"/>
        <pc:sldMkLst>
          <pc:docMk/>
          <pc:sldMk cId="1959676609" sldId="547"/>
        </pc:sldMkLst>
      </pc:sldChg>
      <pc:sldChg chg="modSp">
        <pc:chgData name="Wittman, Barry" userId="bff186cd-6ce8-41ba-8e8c-e85cdef216de" providerId="ADAL" clId="{5ACE3830-84D2-4A8F-ABC1-8266ECA17069}" dt="2026-09-02T14:13:52.668" v="204"/>
        <pc:sldMkLst>
          <pc:docMk/>
          <pc:sldMk cId="2791961025" sldId="556"/>
        </pc:sldMkLst>
        <pc:spChg chg="mod">
          <ac:chgData name="Wittman, Barry" userId="bff186cd-6ce8-41ba-8e8c-e85cdef216de" providerId="ADAL" clId="{5ACE3830-84D2-4A8F-ABC1-8266ECA17069}" dt="2026-09-02T14:13:52.668" v="204"/>
          <ac:spMkLst>
            <pc:docMk/>
            <pc:sldMk cId="2791961025" sldId="556"/>
            <ac:spMk id="2" creationId="{00000000-0000-0000-0000-000000000000}"/>
          </ac:spMkLst>
        </pc:spChg>
      </pc:sldChg>
      <pc:sldChg chg="modAnim">
        <pc:chgData name="Wittman, Barry" userId="bff186cd-6ce8-41ba-8e8c-e85cdef216de" providerId="ADAL" clId="{5ACE3830-84D2-4A8F-ABC1-8266ECA17069}" dt="2026-09-02T14:13:31.124" v="203"/>
        <pc:sldMkLst>
          <pc:docMk/>
          <pc:sldMk cId="2515653494" sldId="561"/>
        </pc:sldMkLst>
      </pc:sldChg>
      <pc:sldChg chg="modAnim">
        <pc:chgData name="Wittman, Barry" userId="bff186cd-6ce8-41ba-8e8c-e85cdef216de" providerId="ADAL" clId="{5ACE3830-84D2-4A8F-ABC1-8266ECA17069}" dt="2026-09-02T14:12:38.221" v="197"/>
        <pc:sldMkLst>
          <pc:docMk/>
          <pc:sldMk cId="863772023" sldId="565"/>
        </pc:sldMkLst>
      </pc:sldChg>
      <pc:sldChg chg="modSp add">
        <pc:chgData name="Wittman, Barry" userId="bff186cd-6ce8-41ba-8e8c-e85cdef216de" providerId="ADAL" clId="{5ACE3830-84D2-4A8F-ABC1-8266ECA17069}" dt="2026-09-02T14:07:40.724" v="190" actId="20577"/>
        <pc:sldMkLst>
          <pc:docMk/>
          <pc:sldMk cId="1264859572" sldId="570"/>
        </pc:sldMkLst>
        <pc:spChg chg="mod">
          <ac:chgData name="Wittman, Barry" userId="bff186cd-6ce8-41ba-8e8c-e85cdef216de" providerId="ADAL" clId="{5ACE3830-84D2-4A8F-ABC1-8266ECA17069}" dt="2026-09-02T14:07:40.724" v="190" actId="20577"/>
          <ac:spMkLst>
            <pc:docMk/>
            <pc:sldMk cId="1264859572" sldId="570"/>
            <ac:spMk id="2" creationId="{1A55D98E-9E97-4A4B-ABD0-ABA1DB4F9006}"/>
          </ac:spMkLst>
        </pc:spChg>
      </pc:sldChg>
      <pc:sldChg chg="del">
        <pc:chgData name="Wittman, Barry" userId="bff186cd-6ce8-41ba-8e8c-e85cdef216de" providerId="ADAL" clId="{5ACE3830-84D2-4A8F-ABC1-8266ECA17069}" dt="2026-09-02T14:05:23.198" v="8" actId="2696"/>
        <pc:sldMkLst>
          <pc:docMk/>
          <pc:sldMk cId="369081424" sldId="571"/>
        </pc:sldMkLst>
      </pc:sldChg>
      <pc:sldChg chg="del">
        <pc:chgData name="Wittman, Barry" userId="bff186cd-6ce8-41ba-8e8c-e85cdef216de" providerId="ADAL" clId="{5ACE3830-84D2-4A8F-ABC1-8266ECA17069}" dt="2026-09-02T14:05:23.208" v="9" actId="2696"/>
        <pc:sldMkLst>
          <pc:docMk/>
          <pc:sldMk cId="3015897733" sldId="572"/>
        </pc:sldMkLst>
      </pc:sldChg>
      <pc:sldChg chg="del">
        <pc:chgData name="Wittman, Barry" userId="bff186cd-6ce8-41ba-8e8c-e85cdef216de" providerId="ADAL" clId="{5ACE3830-84D2-4A8F-ABC1-8266ECA17069}" dt="2026-09-02T14:05:23.290" v="10" actId="2696"/>
        <pc:sldMkLst>
          <pc:docMk/>
          <pc:sldMk cId="3268956399" sldId="573"/>
        </pc:sldMkLst>
      </pc:sldChg>
      <pc:sldChg chg="del">
        <pc:chgData name="Wittman, Barry" userId="bff186cd-6ce8-41ba-8e8c-e85cdef216de" providerId="ADAL" clId="{5ACE3830-84D2-4A8F-ABC1-8266ECA17069}" dt="2026-09-02T14:05:23.502" v="11" actId="2696"/>
        <pc:sldMkLst>
          <pc:docMk/>
          <pc:sldMk cId="2337508245" sldId="574"/>
        </pc:sldMkLst>
      </pc:sldChg>
      <pc:sldChg chg="del">
        <pc:chgData name="Wittman, Barry" userId="bff186cd-6ce8-41ba-8e8c-e85cdef216de" providerId="ADAL" clId="{5ACE3830-84D2-4A8F-ABC1-8266ECA17069}" dt="2026-09-02T14:05:23.536" v="12" actId="2696"/>
        <pc:sldMkLst>
          <pc:docMk/>
          <pc:sldMk cId="314977106" sldId="575"/>
        </pc:sldMkLst>
      </pc:sldChg>
      <pc:sldChg chg="del">
        <pc:chgData name="Wittman, Barry" userId="bff186cd-6ce8-41ba-8e8c-e85cdef216de" providerId="ADAL" clId="{5ACE3830-84D2-4A8F-ABC1-8266ECA17069}" dt="2026-09-02T14:05:23.785" v="13" actId="2696"/>
        <pc:sldMkLst>
          <pc:docMk/>
          <pc:sldMk cId="3871389654" sldId="576"/>
        </pc:sldMkLst>
      </pc:sldChg>
      <pc:sldChg chg="del">
        <pc:chgData name="Wittman, Barry" userId="bff186cd-6ce8-41ba-8e8c-e85cdef216de" providerId="ADAL" clId="{5ACE3830-84D2-4A8F-ABC1-8266ECA17069}" dt="2026-09-02T14:05:24.113" v="14" actId="2696"/>
        <pc:sldMkLst>
          <pc:docMk/>
          <pc:sldMk cId="2093207494" sldId="577"/>
        </pc:sldMkLst>
      </pc:sldChg>
      <pc:sldChg chg="del">
        <pc:chgData name="Wittman, Barry" userId="bff186cd-6ce8-41ba-8e8c-e85cdef216de" providerId="ADAL" clId="{5ACE3830-84D2-4A8F-ABC1-8266ECA17069}" dt="2026-09-02T14:05:24.815" v="16" actId="2696"/>
        <pc:sldMkLst>
          <pc:docMk/>
          <pc:sldMk cId="3645978183" sldId="578"/>
        </pc:sldMkLst>
      </pc:sldChg>
      <pc:sldChg chg="del">
        <pc:chgData name="Wittman, Barry" userId="bff186cd-6ce8-41ba-8e8c-e85cdef216de" providerId="ADAL" clId="{5ACE3830-84D2-4A8F-ABC1-8266ECA17069}" dt="2026-09-02T14:05:25.033" v="17" actId="2696"/>
        <pc:sldMkLst>
          <pc:docMk/>
          <pc:sldMk cId="1200018984" sldId="579"/>
        </pc:sldMkLst>
      </pc:sldChg>
      <pc:sldChg chg="del">
        <pc:chgData name="Wittman, Barry" userId="bff186cd-6ce8-41ba-8e8c-e85cdef216de" providerId="ADAL" clId="{5ACE3830-84D2-4A8F-ABC1-8266ECA17069}" dt="2026-09-02T14:05:25.337" v="18" actId="2696"/>
        <pc:sldMkLst>
          <pc:docMk/>
          <pc:sldMk cId="3148032337" sldId="580"/>
        </pc:sldMkLst>
      </pc:sldChg>
      <pc:sldChg chg="del">
        <pc:chgData name="Wittman, Barry" userId="bff186cd-6ce8-41ba-8e8c-e85cdef216de" providerId="ADAL" clId="{5ACE3830-84D2-4A8F-ABC1-8266ECA17069}" dt="2026-09-02T14:05:25.346" v="19" actId="2696"/>
        <pc:sldMkLst>
          <pc:docMk/>
          <pc:sldMk cId="3099936608" sldId="588"/>
        </pc:sldMkLst>
      </pc:sldChg>
    </pc:docChg>
  </pc:docChgLst>
  <pc:docChgLst>
    <pc:chgData name="Wittman, Barry" userId="bff186cd-6ce8-41ba-8e8c-e85cdef216de" providerId="ADAL" clId="{6B81FCC9-EF7B-48B6-89E6-C3408D281F12}"/>
  </pc:docChgLst>
  <pc:docChgLst>
    <pc:chgData name="Wittman, Barry" userId="bff186cd-6ce8-41ba-8e8c-e85cdef216de" providerId="ADAL" clId="{07BCF96F-5A66-4F59-B598-C066D4CF353D}"/>
  </pc:docChgLst>
  <pc:docChgLst>
    <pc:chgData name="Wittman, Barry" userId="bff186cd-6ce8-41ba-8e8c-e85cdef216de" providerId="ADAL" clId="{62D27B2C-8304-4490-8D47-9853EB30F051}"/>
  </pc:docChgLst>
  <pc:docChgLst>
    <pc:chgData name="Wittman, Barry" userId="bff186cd-6ce8-41ba-8e8c-e85cdef216de" providerId="ADAL" clId="{08E5F746-5F08-44E1-B1C0-778848F953F5}"/>
  </pc:docChgLst>
  <pc:docChgLst>
    <pc:chgData name="Wittman, Barry" userId="bff186cd-6ce8-41ba-8e8c-e85cdef216de" providerId="ADAL" clId="{9A9F1373-88D9-4977-B7C6-D1F482155040}"/>
  </pc:docChgLst>
  <pc:docChgLst>
    <pc:chgData name="Wittman, Barry" userId="bff186cd-6ce8-41ba-8e8c-e85cdef216de" providerId="ADAL" clId="{2448C1A6-9CB1-46F6-8BD4-46E1D129AF2D}"/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FE8EF-7E1D-4CC2-BD9F-B1936C0AC818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68796-915B-4F4F-972A-93A5DBC27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6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1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744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98988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98988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84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5837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784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71741" y="1484808"/>
            <a:ext cx="8329863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 bwMode="invGray">
          <a:xfrm>
            <a:off x="3807649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47744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5" cy="201168"/>
          </a:xfrm>
        </p:spPr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 bwMode="ltGray">
          <a:xfrm>
            <a:off x="8863584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274641"/>
            <a:ext cx="2540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20796" y="6377460"/>
            <a:ext cx="51152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7" name="Rectangle 6"/>
          <p:cNvSpPr/>
          <p:nvPr/>
        </p:nvSpPr>
        <p:spPr bwMode="ltGray">
          <a:xfrm>
            <a:off x="1" y="1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75192"/>
            <a:ext cx="109728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A57E976-8075-4937-B12C-3CC32E54B430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0796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9195" y="6476999"/>
            <a:ext cx="978485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F7B3FC0-58E1-4035-BA6F-4BC11C5567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 2230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3 - Friday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Recurrence relations</a:t>
            </a:r>
          </a:p>
          <a:p>
            <a:r>
              <a:rPr lang="en-US" dirty="0"/>
              <a:t>Solving recurrence by 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0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D98E-9E97-4A4B-ABD0-ABA1DB4F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Solving Recurrence Relations by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8A664-C29F-4DF2-BCE3-CC351EA8A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9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sequence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a pattern for the following recurrence relation: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Again, start at the first term</a:t>
                </a:r>
              </a:p>
              <a:p>
                <a:r>
                  <a:rPr lang="en-US" dirty="0"/>
                  <a:t>Write the next below</a:t>
                </a:r>
              </a:p>
              <a:p>
                <a:r>
                  <a:rPr lang="en-US" dirty="0"/>
                  <a:t>Do not combine like terms!</a:t>
                </a:r>
              </a:p>
              <a:p>
                <a:r>
                  <a:rPr lang="en-US" dirty="0"/>
                  <a:t>Leave everything in expanded form until patterns emerge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720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sequence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It appears that any geometric sequence with the following form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is equivalent to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, for all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This result applies directly to compound interest calculation</a:t>
                </a:r>
              </a:p>
              <a:p>
                <a:r>
                  <a:rPr lang="en-US" dirty="0"/>
                  <a:t>Let's prove it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Employing outside formulas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Sure, intelligent pattern matching gets you a long way</a:t>
                </a:r>
              </a:p>
              <a:p>
                <a:r>
                  <a:rPr lang="en-US" dirty="0"/>
                  <a:t>However, it is sometimes necessary to substitute in some known formula to simplify a series of terms</a:t>
                </a:r>
              </a:p>
              <a:p>
                <a:r>
                  <a:rPr lang="en-US" dirty="0"/>
                  <a:t>Recall</a:t>
                </a:r>
              </a:p>
              <a:p>
                <a:pPr lvl="1"/>
                <a:r>
                  <a:rPr lang="en-US" dirty="0"/>
                  <a:t>Geometric series: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+…+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Arithmetic series: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 + 2 + 3 + …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45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many edges are in a complete graph?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In a complete graph, every node is connected to every other node</a:t>
                </a:r>
              </a:p>
              <a:p>
                <a:r>
                  <a:rPr lang="en-US" dirty="0"/>
                  <a:t>If we want to make a complete graph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nodes, we can take a complete graph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1 </m:t>
                    </m:r>
                  </m:oMath>
                </a14:m>
                <a:r>
                  <a:rPr lang="en-US" dirty="0"/>
                  <a:t>nodes, add a new node, and add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1 </m:t>
                    </m:r>
                  </m:oMath>
                </a14:m>
                <a:r>
                  <a:rPr lang="en-US" dirty="0"/>
                  <a:t>edges (so that all the old nodes are connected to the new node</a:t>
                </a:r>
              </a:p>
              <a:p>
                <a:r>
                  <a:rPr lang="en-US" dirty="0"/>
                  <a:t>Recursively, this means that the number of edges in a complete graph is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baseline="-25000" dirty="0" err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+(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– 1),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2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dirty="0"/>
                  <a:t>  (no edges in a graph with a single node)</a:t>
                </a:r>
              </a:p>
              <a:p>
                <a:r>
                  <a:rPr lang="en-US" dirty="0"/>
                  <a:t>Use iteration to solve this recurrence relation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581" r="-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442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Mistakes were made!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You might make a mistake when you are solving by iteration</a:t>
                </a:r>
              </a:p>
              <a:p>
                <a:r>
                  <a:rPr lang="en-US" dirty="0"/>
                  <a:t>Consider the following recursive definition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baseline="-2500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Careless analysis might lead you to the explicit formula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baseline="-25000" dirty="0" err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= 2</m:t>
                    </m:r>
                    <m:r>
                      <a:rPr lang="en-US" b="0" i="1" baseline="30000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≥ 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How would this be caught in a proof by induction verification?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9676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Solving Second-Order Linear Homogeneous Relations with Constant Coefficients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298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Second-order linear homogeneous relations with constant coefficients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Second-order linear homogeneous relations with constant coefficients are recurrence relations of the following form: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 0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These relations are:</a:t>
                </a:r>
              </a:p>
              <a:p>
                <a:pPr lvl="1"/>
                <a:r>
                  <a:rPr lang="en-US" b="1" dirty="0">
                    <a:sym typeface="Symbol"/>
                  </a:rPr>
                  <a:t>Second order</a:t>
                </a:r>
                <a:r>
                  <a:rPr lang="en-US" dirty="0">
                    <a:sym typeface="Symbol"/>
                  </a:rPr>
                  <a:t> because they depend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>
                  <a:sym typeface="Symbol"/>
                </a:endParaRPr>
              </a:p>
              <a:p>
                <a:pPr lvl="1"/>
                <a:r>
                  <a:rPr lang="en-US" b="1" dirty="0">
                    <a:sym typeface="Symbol"/>
                  </a:rPr>
                  <a:t>Linear</a:t>
                </a:r>
                <a:r>
                  <a:rPr lang="en-US" dirty="0">
                    <a:sym typeface="Symbol"/>
                  </a:rPr>
                  <a:t> because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sym typeface="Symbol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>
                    <a:sym typeface="Symbol"/>
                  </a:rPr>
                  <a:t> are to the first power and not multiplied by each other</a:t>
                </a:r>
              </a:p>
              <a:p>
                <a:pPr lvl="1"/>
                <a:r>
                  <a:rPr lang="en-US" b="1" dirty="0">
                    <a:sym typeface="Symbol"/>
                  </a:rPr>
                  <a:t>Homogeneous</a:t>
                </a:r>
                <a:r>
                  <a:rPr lang="en-US" dirty="0">
                    <a:sym typeface="Symbol"/>
                  </a:rPr>
                  <a:t> because there is no constant term</a:t>
                </a:r>
              </a:p>
              <a:p>
                <a:pPr lvl="1"/>
                <a:r>
                  <a:rPr lang="en-US" b="1" dirty="0">
                    <a:sym typeface="Symbol"/>
                  </a:rPr>
                  <a:t>Constant coefficients</a:t>
                </a:r>
                <a:r>
                  <a:rPr lang="en-US" dirty="0">
                    <a:sym typeface="Symbol"/>
                  </a:rPr>
                  <a:t> because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𝐴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𝐵</m:t>
                    </m:r>
                  </m:oMath>
                </a14:m>
                <a:r>
                  <a:rPr lang="en-US" dirty="0">
                    <a:sym typeface="Symbol"/>
                  </a:rPr>
                  <a:t> are fixed values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96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I'm sure you're thinking that this is an awfully narrow class of recurrence relations to have special rules for</a:t>
            </a:r>
          </a:p>
          <a:p>
            <a:r>
              <a:rPr lang="en-US" dirty="0"/>
              <a:t>It's true:  There are many (infinitely many) ways to formulate a recurrence relation</a:t>
            </a:r>
          </a:p>
          <a:p>
            <a:pPr lvl="1"/>
            <a:r>
              <a:rPr lang="en-US" dirty="0"/>
              <a:t>Some have explicit formulas</a:t>
            </a:r>
          </a:p>
          <a:p>
            <a:pPr lvl="1"/>
            <a:r>
              <a:rPr lang="en-US" dirty="0"/>
              <a:t>Some do not have closed explicit formulas</a:t>
            </a:r>
          </a:p>
          <a:p>
            <a:r>
              <a:rPr lang="en-US" dirty="0"/>
              <a:t>We care about this one partly for two reasons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We can solve it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It lets us get an explicit formula for Fibonacci!</a:t>
            </a:r>
          </a:p>
        </p:txBody>
      </p:sp>
    </p:spTree>
    <p:extLst>
      <p:ext uri="{BB962C8B-B14F-4D97-AF65-F5344CB8AC3E}">
        <p14:creationId xmlns:p14="http://schemas.microsoft.com/office/powerpoint/2010/main" val="240474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 '</a:t>
            </a:r>
            <a:r>
              <a:rPr lang="en-US" dirty="0" err="1"/>
              <a:t>em</a:t>
            </a:r>
            <a:r>
              <a:rPr lang="en-US" dirty="0"/>
              <a:t> out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Which of the following are second-order linear homogeneous recurrence relations with constant coefficients?</a:t>
                </a:r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3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−3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+ 1</m:t>
                    </m:r>
                  </m:oMath>
                </a14:m>
                <a:endParaRPr lang="en-US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endParaRPr lang="en-US" baseline="-25000" dirty="0"/>
              </a:p>
              <a:p>
                <a:pPr marL="633222" indent="-514350">
                  <a:buFont typeface="+mj-lt"/>
                  <a:buAutoNum type="alphaLcParenR"/>
                </a:pPr>
                <a:endParaRPr lang="en-US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67" t="-1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6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2"/>
                <a:ext cx="10972800" cy="4625609"/>
              </a:xfrm>
            </p:spPr>
            <p:txBody>
              <a:bodyPr>
                <a:normAutofit/>
              </a:bodyPr>
              <a:lstStyle/>
              <a:p>
                <a:r>
                  <a:rPr lang="en-US" sz="3600" dirty="0"/>
                  <a:t>We will use a tool to solve a </a:t>
                </a:r>
                <a:r>
                  <a:rPr lang="en-US" sz="3600" dirty="0" err="1"/>
                  <a:t>SOLHRRwCC</a:t>
                </a:r>
                <a:r>
                  <a:rPr lang="en-US" sz="3600" dirty="0"/>
                  <a:t> called its </a:t>
                </a:r>
                <a:r>
                  <a:rPr lang="en-US" sz="3600" b="1" dirty="0"/>
                  <a:t>characteristic equation</a:t>
                </a:r>
              </a:p>
              <a:p>
                <a:r>
                  <a:rPr lang="en-US" sz="3600" dirty="0"/>
                  <a:t>The characteristic equation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36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3600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sz="3600" dirty="0"/>
                  <a:t> is: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sz="3200" dirty="0"/>
                  <a:t> where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 ≥ 0</m:t>
                    </m:r>
                  </m:oMath>
                </a14:m>
                <a:endParaRPr lang="en-US" sz="3200" dirty="0"/>
              </a:p>
              <a:p>
                <a:pPr marL="438912" lvl="1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r>
                  <a:rPr lang="en-US" sz="3200" dirty="0"/>
                  <a:t>Note that the sequence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2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3200" i="1" dirty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sz="3200" dirty="0"/>
                  <a:t> if and only if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3200" dirty="0"/>
                  <a:t> satisfies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2"/>
                <a:ext cx="10972800" cy="4625609"/>
              </a:xfrm>
              <a:blipFill>
                <a:blip r:embed="rId2"/>
                <a:stretch>
                  <a:fillRect l="-222" t="-1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39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Demonstrating the characteristic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438912" lvl="1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r>
                  <a:rPr lang="en-US" sz="3200" dirty="0"/>
                  <a:t>We can see that </a:t>
                </a:r>
                <a14:m>
                  <m:oMath xmlns:m="http://schemas.openxmlformats.org/officeDocument/2006/math">
                    <m:r>
                      <a:rPr lang="en-US" sz="3200" i="1" dirty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 err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3200" dirty="0"/>
                  <a:t> satisfies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32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3200" i="1" dirty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sz="3200" dirty="0"/>
                  <a:t> if and only if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3200" dirty="0"/>
                  <a:t> satisfies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32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3200" i="1" dirty="0">
                        <a:latin typeface="Cambria Math" panose="02040503050406030204" pitchFamily="18" charset="0"/>
                      </a:rPr>
                      <m:t> = 0 </m:t>
                    </m:r>
                  </m:oMath>
                </a14:m>
                <a:r>
                  <a:rPr lang="en-US" sz="3200" dirty="0"/>
                  <a:t>by substituting in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3200" dirty="0"/>
                  <a:t> terms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3200" dirty="0"/>
                  <a:t> as follows:</a:t>
                </a:r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US" sz="2800" baseline="30000" dirty="0"/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None/>
                </a:pPr>
                <a:endParaRPr lang="en-US" sz="2800" baseline="30000" dirty="0"/>
              </a:p>
              <a:p>
                <a:pPr marL="438912" lvl="1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r>
                  <a:rPr lang="en-US" sz="3200" dirty="0"/>
                  <a:t>Since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 ≥ 0</m:t>
                    </m:r>
                  </m:oMath>
                </a14:m>
                <a:r>
                  <a:rPr lang="en-US" sz="3200" dirty="0">
                    <a:sym typeface="Symbol"/>
                  </a:rPr>
                  <a:t>, we can divide both sides through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  <a:sym typeface="Symbol"/>
                          </a:rPr>
                          <m:t>𝑡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𝑘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−2</m:t>
                        </m:r>
                      </m:sup>
                    </m:sSup>
                  </m:oMath>
                </a14:m>
                <a:endParaRPr lang="en-US" sz="3200" baseline="30000" dirty="0">
                  <a:sym typeface="Symbol"/>
                </a:endParaRPr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800" i="1" dirty="0"/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endParaRPr lang="en-US" sz="2800" baseline="30000" dirty="0"/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endParaRPr lang="en-US" sz="2800" baseline="30000" dirty="0"/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endParaRPr lang="en-US" sz="2800" baseline="30000" dirty="0"/>
              </a:p>
              <a:p>
                <a:pPr marL="438912" lvl="1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endParaRPr lang="en-US" sz="3200" dirty="0"/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034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the characteristic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+ 2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What is its characteristic equation?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– 2 = 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are its roots?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2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−1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are the sequences defined by each value of </a:t>
                </a:r>
                <a:r>
                  <a:rPr lang="en-US" i="1" dirty="0"/>
                  <a:t>t</a:t>
                </a:r>
                <a:r>
                  <a:rPr lang="en-US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1, 2, 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i="1" baseline="30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1, −1, 1, −1, …,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Do these sequences satisfy the recurrence relation?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565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other sequences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600" dirty="0"/>
                  <a:t>An infinite number of sequences satisfy the recurrence relation, depending on the initial conditions</a:t>
                </a:r>
              </a:p>
              <a:p>
                <a:r>
                  <a:rPr lang="en-US" sz="36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sz="36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3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sz="3600" dirty="0"/>
                  <a:t> are sequences that satisfy the same </a:t>
                </a:r>
                <a:r>
                  <a:rPr lang="en-US" sz="3600" dirty="0" err="1"/>
                  <a:t>SOLHRRwCC</a:t>
                </a:r>
                <a:r>
                  <a:rPr lang="en-US" sz="3600" dirty="0"/>
                  <a:t>, then, for any </a:t>
                </a:r>
                <a14:m>
                  <m:oMath xmlns:m="http://schemas.openxmlformats.org/officeDocument/2006/math"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en-US" sz="36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sz="3600" dirty="0">
                    <a:sym typeface="Symbol"/>
                  </a:rPr>
                  <a:t>, the following sequence also satisfies the </a:t>
                </a:r>
                <a:r>
                  <a:rPr lang="en-US" sz="3600" dirty="0" err="1">
                    <a:sym typeface="Symbol"/>
                  </a:rPr>
                  <a:t>SOLHRRwCC</a:t>
                </a:r>
                <a:endParaRPr lang="en-US" sz="3600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3200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3200" i="1" dirty="0" smtClean="0">
                        <a:latin typeface="Cambria Math" panose="02040503050406030204" pitchFamily="18" charset="0"/>
                        <a:sym typeface="Symbol"/>
                      </a:rPr>
                      <m:t> </m:t>
                    </m:r>
                    <m:r>
                      <a:rPr lang="en-US" sz="3200" i="1" dirty="0">
                        <a:latin typeface="Cambria Math" panose="02040503050406030204" pitchFamily="18" charset="0"/>
                        <a:sym typeface="Symbol"/>
                      </a:rPr>
                      <m:t>= </m:t>
                    </m:r>
                    <m:r>
                      <a:rPr lang="en-US" sz="3200" i="1" dirty="0" err="1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  <m:sSub>
                      <m:sSubPr>
                        <m:ctrlP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3200" i="1" dirty="0" err="1">
                            <a:latin typeface="Cambria Math" panose="02040503050406030204" pitchFamily="18" charset="0"/>
                            <a:sym typeface="Symbol"/>
                          </a:rPr>
                          <m:t>𝑟</m:t>
                        </m:r>
                      </m:e>
                      <m:sub>
                        <m: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3200" i="1" dirty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sz="3200" i="1" dirty="0" err="1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sSub>
                      <m:sSubPr>
                        <m:ctrlP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3200" i="1" dirty="0" err="1">
                            <a:latin typeface="Cambria Math" panose="02040503050406030204" pitchFamily="18" charset="0"/>
                            <a:sym typeface="Symbol"/>
                          </a:rPr>
                          <m:t>𝑠</m:t>
                        </m:r>
                      </m:e>
                      <m:sub>
                        <m:r>
                          <a:rPr lang="en-US" sz="3200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3200" dirty="0">
                    <a:sym typeface="Symbol"/>
                  </a:rPr>
                  <a:t>, for integers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  <a:sym typeface="Symbol"/>
                      </a:rPr>
                      <m:t> ≥ 0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222" t="-1054" r="-1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497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 a sequence with specific initial conditions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dirty="0"/>
                  <a:t>Solve the recurrence relation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+ 2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 8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The result from the previous slide says that, for any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/>
                  <a:t>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/>
                  <a:t> that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i="1" baseline="-25000" dirty="0"/>
              </a:p>
              <a:p>
                <a:pPr marL="704088" lvl="2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sz="2000" i="1" dirty="0" err="1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  <a:sym typeface="Symbol"/>
                          </a:rPr>
                          <m:t>𝑟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sz="2000" i="1" dirty="0" err="1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sz="2000" i="1" dirty="0" err="1">
                            <a:latin typeface="Cambria Math" panose="02040503050406030204" pitchFamily="18" charset="0"/>
                            <a:sym typeface="Symbol"/>
                          </a:rPr>
                          <m:t>𝑠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sym typeface="Symbol"/>
                  </a:rPr>
                  <a:t>, for integers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sz="2000" i="1" dirty="0">
                        <a:latin typeface="Cambria Math" panose="02040503050406030204" pitchFamily="18" charset="0"/>
                        <a:sym typeface="Symbol"/>
                      </a:rPr>
                      <m:t> ≥ 0</m:t>
                    </m:r>
                  </m:oMath>
                </a14:m>
                <a:endParaRPr lang="en-US" sz="2000" dirty="0">
                  <a:sym typeface="Symbol"/>
                </a:endParaRPr>
              </a:p>
              <a:p>
                <a:pPr marL="438912" lvl="1" indent="-320040">
                  <a:spcBef>
                    <a:spcPts val="0"/>
                  </a:spcBef>
                  <a:buClr>
                    <a:schemeClr val="accent1"/>
                  </a:buClr>
                  <a:buSzPct val="80000"/>
                  <a:buFont typeface="Wingdings 2"/>
                  <a:buChar char=""/>
                </a:pPr>
                <a:r>
                  <a:rPr lang="en-US" sz="2000" dirty="0">
                    <a:sym typeface="Symbol"/>
                  </a:rPr>
                  <a:t>We have these sequences that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i="1" baseline="-25000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1, 2, 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, …,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000" i="1" baseline="30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1, −1, 1, −1, …,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Thus, we have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 1 =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000" i="1" baseline="3000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sz="2000" i="1" baseline="30000" dirty="0"/>
              </a:p>
              <a:p>
                <a:r>
                  <a:rPr lang="en-US" sz="2000" dirty="0"/>
                  <a:t>Solving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, we get: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3</m:t>
                    </m:r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−2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Thus, our final result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3∙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 dirty="0">
                        <a:latin typeface="Cambria Math" panose="02040503050406030204" pitchFamily="18" charset="0"/>
                      </a:rPr>
                      <m:t> – 2</m:t>
                    </m:r>
                    <m:sSup>
                      <m:s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75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 Roots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We can generalize this result</a:t>
                </a:r>
              </a:p>
              <a:p>
                <a:r>
                  <a:rPr lang="en-US" dirty="0"/>
                  <a:t>Let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satisfy: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r>
                  <a:rPr lang="en-US" dirty="0"/>
                  <a:t> for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≥ 2</m:t>
                    </m:r>
                  </m:oMath>
                </a14:m>
                <a:endParaRPr lang="en-US" baseline="-25000" dirty="0"/>
              </a:p>
              <a:p>
                <a:r>
                  <a:rPr lang="en-US" dirty="0"/>
                  <a:t>If the characteristic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dirty="0"/>
                  <a:t> has two distinct roots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, then the sequence satisfies the explicit formula: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i="1" baseline="30000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/>
                  <a:t> are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502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we can solve Fibonacci!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2"/>
                <a:ext cx="10972800" cy="470180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Fibonacci is defined as follows: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≥ 2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1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is its characteristic equation?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– 1 = 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What are its roots?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1±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Thus,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2"/>
                <a:ext cx="10972800" cy="4701808"/>
              </a:xfrm>
              <a:blipFill>
                <a:blip r:embed="rId2"/>
                <a:stretch>
                  <a:fillRect t="-23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7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We just need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i="1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775192"/>
                <a:ext cx="10972800" cy="462560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/>
                  <a:t>So, we plug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⋅1+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⋅1</m:t>
                    </m:r>
                  </m:oMath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ad>
                              <m:radPr>
                                <m:degHide m:val="on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rad>
                          </m:num>
                          <m:den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Solving for C and D, we get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−(1−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Substituting in, this yields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−(1−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</m:rad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775192"/>
                <a:ext cx="10972800" cy="4625608"/>
              </a:xfrm>
              <a:blipFill>
                <a:blip r:embed="rId3"/>
                <a:stretch>
                  <a:fillRect t="-1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99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Single-Root Case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Our previous technique only works when the characteristic equation has distinct roots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Consider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dirty="0"/>
                  <a:t> only has a single root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, then the following sequences both satisfy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i="1" baseline="-25000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1, 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2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3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659" r="-1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72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root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Our old rule said that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r>
                  <a:rPr lang="en-US" dirty="0"/>
                  <a:t> are sequences that satisfy the same </a:t>
                </a:r>
                <a:r>
                  <a:rPr lang="en-US" dirty="0" err="1"/>
                  <a:t>SOLHRRwCC</a:t>
                </a:r>
                <a:r>
                  <a:rPr lang="en-US" dirty="0"/>
                  <a:t>, then, for any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∈ 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/>
                      </a:rPr>
                      <m:t>ℝ</m:t>
                    </m:r>
                  </m:oMath>
                </a14:m>
                <a:r>
                  <a:rPr lang="en-US" dirty="0">
                    <a:sym typeface="Symbol"/>
                  </a:rPr>
                  <a:t>, the following sequence also satisfies the </a:t>
                </a:r>
                <a:r>
                  <a:rPr lang="en-US" dirty="0" err="1">
                    <a:sym typeface="Symbol"/>
                  </a:rPr>
                  <a:t>SOLHRRwCC</a:t>
                </a:r>
                <a:endParaRPr lang="en-US" dirty="0">
                  <a:sym typeface="Symbol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  <a:sym typeface="Symbol"/>
                          </a:rPr>
                          <m:t>𝑟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  <a:sym typeface="Symbol"/>
                          </a:rPr>
                          <m:t>𝑠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sym typeface="Symbol"/>
                  </a:rPr>
                  <a:t>, for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≥ 0</m:t>
                    </m:r>
                  </m:oMath>
                </a14:m>
                <a:endParaRPr lang="en-US" dirty="0">
                  <a:sym typeface="Symbol"/>
                </a:endParaRPr>
              </a:p>
              <a:p>
                <a:r>
                  <a:rPr lang="en-US" dirty="0">
                    <a:sym typeface="Symbol"/>
                  </a:rPr>
                  <a:t>For the single root case, this means that the explicit formula is: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= 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  <a:sym typeface="Symbol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  <a:sym typeface="Symbol"/>
                      </a:rPr>
                      <m:t> + </m:t>
                    </m:r>
                    <m:r>
                      <a:rPr lang="en-US" i="1" dirty="0" err="1">
                        <a:latin typeface="Cambria Math" panose="02040503050406030204" pitchFamily="18" charset="0"/>
                        <a:sym typeface="Symbol"/>
                      </a:rPr>
                      <m:t>𝐷𝑛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  <a:sym typeface="Symbol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>
                    <a:sym typeface="Symbol"/>
                  </a:rPr>
                  <a:t>, for integers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𝑛</m:t>
                    </m:r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 ≥ 0</m:t>
                    </m:r>
                  </m:oMath>
                </a14:m>
                <a:endParaRPr lang="en-US" dirty="0">
                  <a:sym typeface="Symbol"/>
                </a:endParaRPr>
              </a:p>
              <a:p>
                <a:pPr lvl="1"/>
                <a:r>
                  <a:rPr lang="en-US" dirty="0">
                    <a:sym typeface="Symbol"/>
                  </a:rPr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𝐶</m:t>
                    </m:r>
                  </m:oMath>
                </a14:m>
                <a:r>
                  <a:rPr lang="en-US" dirty="0">
                    <a:sym typeface="Symbol"/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sym typeface="Symbol"/>
                      </a:rPr>
                      <m:t>𝐷</m:t>
                    </m:r>
                  </m:oMath>
                </a14:m>
                <a:r>
                  <a:rPr lang="en-US" dirty="0">
                    <a:sym typeface="Symbol"/>
                  </a:rPr>
                  <a:t> are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ym typeface="Symbol"/>
                  </a:rPr>
                  <a:t> 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sym typeface="Symbol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  <a:sym typeface="Symbol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 b="-3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450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SOLHRRwCC</a:t>
            </a:r>
            <a:r>
              <a:rPr lang="en-US" dirty="0"/>
              <a:t> TL;DR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solve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r>
                  <a:rPr lang="en-US" dirty="0"/>
                  <a:t>Find its characteristic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𝐴𝑡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–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= 0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If the equation has two distinct roots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Substitute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i="1" dirty="0"/>
              </a:p>
              <a:p>
                <a:r>
                  <a:rPr lang="en-US" dirty="0"/>
                  <a:t>If the equation has a single root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Substitute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err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𝑛𝑟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to find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en-US" i="1" baseline="3000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179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recursive definitions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 on Assignment 2</a:t>
            </a:r>
          </a:p>
          <a:p>
            <a:pPr lvl="1"/>
            <a:r>
              <a:rPr lang="en-US" dirty="0"/>
              <a:t>Due next Friday</a:t>
            </a:r>
          </a:p>
          <a:p>
            <a:r>
              <a:rPr lang="en-US" b="1" dirty="0"/>
              <a:t>No class on Monday!</a:t>
            </a:r>
          </a:p>
          <a:p>
            <a:r>
              <a:rPr lang="en-US" dirty="0"/>
              <a:t>Read 5.9 for Wednesday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4698</TotalTime>
  <Words>1544</Words>
  <Application>Microsoft Office PowerPoint</Application>
  <PresentationFormat>Widescreen</PresentationFormat>
  <Paragraphs>168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Cambria Math</vt:lpstr>
      <vt:lpstr>Corbel</vt:lpstr>
      <vt:lpstr>Symbol</vt:lpstr>
      <vt:lpstr>Wingdings</vt:lpstr>
      <vt:lpstr>Wingdings 2</vt:lpstr>
      <vt:lpstr>Wingdings 3</vt:lpstr>
      <vt:lpstr>Module</vt:lpstr>
      <vt:lpstr>COMP 2230</vt:lpstr>
      <vt:lpstr>Last time</vt:lpstr>
      <vt:lpstr>Questions?</vt:lpstr>
      <vt:lpstr>Assignment 2</vt:lpstr>
      <vt:lpstr>Back to Solving Recurrence Relations by Iteration</vt:lpstr>
      <vt:lpstr>Geometric sequence</vt:lpstr>
      <vt:lpstr>Geometric sequence</vt:lpstr>
      <vt:lpstr>Employing outside formulas</vt:lpstr>
      <vt:lpstr>How many edges are in a complete graph?</vt:lpstr>
      <vt:lpstr>Mistakes were made!</vt:lpstr>
      <vt:lpstr>Solving Second-Order Linear Homogeneous Relations with Constant Coefficients</vt:lpstr>
      <vt:lpstr>Second-order linear homogeneous relations with constant coefficients</vt:lpstr>
      <vt:lpstr>Why do we care?</vt:lpstr>
      <vt:lpstr>Pick 'em out</vt:lpstr>
      <vt:lpstr>Characteristic equation</vt:lpstr>
      <vt:lpstr>Demonstrating the characteristic equation</vt:lpstr>
      <vt:lpstr>Using the characteristic equation</vt:lpstr>
      <vt:lpstr>Finding other sequences</vt:lpstr>
      <vt:lpstr>Finding a sequence with specific initial conditions</vt:lpstr>
      <vt:lpstr>Distinct Roots Theorem</vt:lpstr>
      <vt:lpstr>Now we can solve Fibonacci!</vt:lpstr>
      <vt:lpstr>We just need C and D</vt:lpstr>
      <vt:lpstr>Single-Root Case</vt:lpstr>
      <vt:lpstr>Single root equation</vt:lpstr>
      <vt:lpstr>SOLHRRwCC TL;DR</vt:lpstr>
      <vt:lpstr>Upcoming</vt:lpstr>
      <vt:lpstr>Next time…</vt:lpstr>
      <vt:lpstr>Reminders</vt:lpstr>
    </vt:vector>
  </TitlesOfParts>
  <Company>Elizabethtown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CS121</dc:title>
  <dc:creator>your username</dc:creator>
  <cp:lastModifiedBy>Wittman, Barry</cp:lastModifiedBy>
  <cp:revision>329</cp:revision>
  <dcterms:created xsi:type="dcterms:W3CDTF">2009-08-24T20:26:10Z</dcterms:created>
  <dcterms:modified xsi:type="dcterms:W3CDTF">2026-09-02T14:14:27Z</dcterms:modified>
</cp:coreProperties>
</file>